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69" r:id="rId5"/>
    <p:sldId id="270" r:id="rId6"/>
    <p:sldId id="262" r:id="rId7"/>
    <p:sldId id="259" r:id="rId8"/>
    <p:sldId id="271" r:id="rId9"/>
    <p:sldId id="272" r:id="rId10"/>
    <p:sldId id="273" r:id="rId11"/>
    <p:sldId id="264" r:id="rId12"/>
    <p:sldId id="274" r:id="rId13"/>
    <p:sldId id="275" r:id="rId14"/>
    <p:sldId id="265" r:id="rId15"/>
    <p:sldId id="266" r:id="rId16"/>
    <p:sldId id="276" r:id="rId17"/>
    <p:sldId id="277" r:id="rId18"/>
    <p:sldId id="278" r:id="rId19"/>
    <p:sldId id="260" r:id="rId20"/>
    <p:sldId id="263" r:id="rId21"/>
    <p:sldId id="279" r:id="rId22"/>
    <p:sldId id="267" r:id="rId23"/>
    <p:sldId id="280" r:id="rId24"/>
    <p:sldId id="281" r:id="rId25"/>
    <p:sldId id="282" r:id="rId26"/>
    <p:sldId id="283" r:id="rId27"/>
    <p:sldId id="268" r:id="rId2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8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50EBA-C331-408E-849D-4DC4BDA17D5B}" type="datetimeFigureOut">
              <a:rPr lang="sk-SK" smtClean="0"/>
              <a:t>12. 10. 2026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B17B1-0DF5-469B-B4C4-45176E956C4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9536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264C25-FF5B-CDE3-BDB2-1E6366084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5FAFFE4-CFB3-BE20-74C2-B8160AB82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CB20821-8F26-DAF9-7C7E-8DFB8A3D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7408-3E8D-4648-9FB1-DCEF56D59903}" type="datetime1">
              <a:rPr lang="sk-SK" smtClean="0"/>
              <a:t>12. 10. 2026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E9DB9BB-EE78-4740-3EA2-AB457F8E9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8BF5C0D-DF08-28BC-BA06-B2777DB0F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026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5B1714-8BA8-13F4-B203-06953DEBF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618ED21-35F5-4DA0-5A6C-409759133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9D62036-27F7-7DF0-0379-31FB3BED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973EF-A796-46F4-A179-FEC86B02471E}" type="datetime1">
              <a:rPr lang="sk-SK" smtClean="0"/>
              <a:t>12. 10. 2026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57BDAEB-3EEE-DE06-D68D-C4BF393C7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40B6AE3-EEB4-6F1D-3983-3D9F5613D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130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51CFC2-FD1E-BD21-FE63-5B12C5E9F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3A5F43D-14EE-F91F-B7B6-926F1CCA6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F573814-DFE8-E38F-2FCC-A3CAA4E6B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6357C-B6E0-4B38-AD01-4EEFC5999ABF}" type="datetime1">
              <a:rPr lang="sk-SK" smtClean="0"/>
              <a:t>12. 10. 2026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1DF4679-5ED2-B27D-36F6-D424DF3F1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9804808-5381-8458-78F5-B04BDA8E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8290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D2B0B2-081F-4160-3BD2-A3EF6B851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43C5784-F308-FCB6-5FC0-2571DDE6F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96E918E-77D5-4403-A3E0-A449E6B1D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FE47CB2-BA64-3DB0-6B5B-C0BCC058C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14F7F-E9BF-44FD-85B6-9AB014E9D955}" type="datetime1">
              <a:rPr lang="sk-SK" smtClean="0"/>
              <a:t>12. 10. 2026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336544B-5AB9-1D13-BE5F-0FC423E34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D5576AA-9EC3-388E-2BF3-40EC7B300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581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E58675-D6EA-892E-71F8-7D10282EF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3B4A3F2-149B-45BA-A387-91D8A3E3E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3CA2B29-D0DB-D178-BC49-F5C5AC145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0BE1771-5BF6-40FD-CA28-F2E5DDADA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5BD5204-94B0-7A0F-ACD1-BF4A1910BC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AB48B106-35DE-AC16-4F0F-CA45DF200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814A-595F-4AC1-9343-7D5779BA5D9B}" type="datetime1">
              <a:rPr lang="sk-SK" smtClean="0"/>
              <a:t>12. 10. 2026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97D088CF-4899-50AC-737F-F71588D2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1EC747E4-D112-1198-0533-5D71C4F5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914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E1C915-2050-FA33-ABEB-656FA103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82FDB285-E4AE-A792-6322-75BE393A7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9F08A-9A05-4FBD-9208-DCF689356508}" type="datetime1">
              <a:rPr lang="sk-SK" smtClean="0"/>
              <a:t>12. 10. 2026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CD979CE-F470-6EC0-AFCC-C05D93898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5A8808A-D301-1970-3414-4B4A3362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313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1F2E23A8-5B05-F6F8-820D-42B755584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E59E-0BCA-4784-A936-191FEBA95DC0}" type="datetime1">
              <a:rPr lang="sk-SK" smtClean="0"/>
              <a:t>12. 10. 2026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6AED57CD-8388-CE2B-A939-7AED2994F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9A23E9B-B564-528C-F3BF-D17F29E99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7587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B3A7D8-4EB3-9EAB-EF96-ED8F09D2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93A2AB5-5FAF-893D-A333-C7D7EDAA6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CA251CC-CF27-8825-2EC1-39A8CD0D8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F2207B4-966B-D180-FD49-8E256AF9D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AD7B-FA67-49AD-8E13-0F4CC307EC1B}" type="datetime1">
              <a:rPr lang="sk-SK" smtClean="0"/>
              <a:t>12. 10. 2026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1F0E701-64C9-D47E-0B5D-3D4260848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946DAE1-0A7A-9A8B-FC3E-921E210BA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082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FB110C-51F8-E6FE-13B1-08AF8CD67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759462EA-67D1-5BE1-5342-CBA17B2953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27B51EF-C106-5BDA-E233-7C91C70D7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F981955-A63F-2A2E-74E7-2FBF740F3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E3F9B-B6FB-48CD-8908-97BC97C857C0}" type="datetime1">
              <a:rPr lang="sk-SK" smtClean="0"/>
              <a:t>12. 10. 2026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81B4DA0-5CE3-F769-660A-ACC7C8F78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EFC40A8-81C0-91DB-88A3-F703B1F29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207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10940E-FFD2-F450-B357-0BA79CFD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A8970DC-21D3-C210-A8A3-C3C2FE5FF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12FE284-AAEA-87EF-37CD-FED62F01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83A0C-6D89-4FA9-B976-D15C39BEA342}" type="datetime1">
              <a:rPr lang="sk-SK" smtClean="0"/>
              <a:t>12. 10. 2026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7A283F9-E019-914A-0F15-1E29D9990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9730F46-7E33-CFD8-328F-E71172DC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7416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22F76D4B-7E73-F5E1-5EC4-DAB3F2DFF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5DC9C39-CD94-E47B-66FD-B8DA901FC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385C8F9-6E35-EFB0-219B-D91521994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8267-6779-4D7B-B093-21E2A056D131}" type="datetime1">
              <a:rPr lang="sk-SK" smtClean="0"/>
              <a:t>12. 10. 2026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4AF84DE-1205-1779-E82D-11AB6719B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27A30A1-AC97-B099-13DD-4B280DF6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6187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24CEF7FC-F972-F4C7-8C20-AF4BD7EAA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C4D85FD-ED1C-E1D2-2538-F4FFFA41B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F49D969-7371-961F-A82A-F158ED7F2A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7E498D-597D-4D75-B222-0FA76181C1B0}" type="datetime1">
              <a:rPr lang="sk-SK" smtClean="0"/>
              <a:t>12. 10. 2026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C698842-A7A9-C097-6770-39C15B931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83FA57F-0ACD-C635-44F6-9D10E4909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EC9F13-6E65-4C29-B78D-02083F23D7B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08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F7251-0008-755F-BF6C-300B6D4B36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11 - Zvuková izolácia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EB7989-E7AC-0FDD-7D8F-A5A97B2E18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Michal Šturc</a:t>
            </a:r>
          </a:p>
        </p:txBody>
      </p:sp>
    </p:spTree>
    <p:extLst>
      <p:ext uri="{BB962C8B-B14F-4D97-AF65-F5344CB8AC3E}">
        <p14:creationId xmlns:p14="http://schemas.microsoft.com/office/powerpoint/2010/main" val="1215330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482798-107F-EDBE-0CAC-E28710869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Zadanie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637D273-5D50-FE89-0CF2-D641EF932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Zvuková </a:t>
            </a:r>
            <a:r>
              <a:rPr lang="sk-SK" b="1" dirty="0"/>
              <a:t>izolácia</a:t>
            </a:r>
            <a:r>
              <a:rPr lang="sk-SK" dirty="0"/>
              <a:t> miestnosti môže byť narušená, ak nie sú jej dvere úplne zatvorené, a to aj keď je štrbina </a:t>
            </a:r>
            <a:r>
              <a:rPr lang="sk-SK" b="1" dirty="0"/>
              <a:t>zanedbateľne malá</a:t>
            </a:r>
            <a:r>
              <a:rPr lang="sk-SK" dirty="0"/>
              <a:t>. Preskúmajte, ako </a:t>
            </a:r>
            <a:r>
              <a:rPr lang="sk-SK" b="1" dirty="0"/>
              <a:t>tvar</a:t>
            </a:r>
            <a:r>
              <a:rPr lang="sk-SK" dirty="0"/>
              <a:t> a </a:t>
            </a:r>
            <a:r>
              <a:rPr lang="sk-SK" b="1" dirty="0"/>
              <a:t>veľkosť</a:t>
            </a:r>
            <a:r>
              <a:rPr lang="sk-SK" dirty="0"/>
              <a:t> malého otvoru ovplyvňujú prenos zvuku.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4A4571D9-D15B-20A4-C833-234C603DA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D7163B0-E7C8-D802-87B8-88340E63D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796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E949D8-EC5C-7D04-3D8E-7E619ACA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Zvuková izolácia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07D494-C925-A66D-FA08-7653A2B55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Treba rozumne definovať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245A4BD-B41A-5BDD-FC31-7FE3DC1A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07D7583-403A-3D43-BC20-AB3016108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3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374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810B4-CEEF-7720-6876-6D1E0E224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A832A3-DDB9-80D4-2096-BD1B7507D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Zvuková izolácia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D86060-5160-1998-AE69-B0C41ACB7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Treba rozumne definovať</a:t>
            </a:r>
          </a:p>
          <a:p>
            <a:endParaRPr lang="sk-SK" dirty="0"/>
          </a:p>
          <a:p>
            <a:r>
              <a:rPr lang="sk-SK" dirty="0"/>
              <a:t>Percento intenzity na druhej strane, absolútna intenzita v miestnosti, pokles decibelov, absolútne decibely...?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52119DC-2F0A-5B25-A4EA-0046031A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E2D7583-E2C0-C563-698E-ED29B322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4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724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3716C-A766-9DBA-B244-AF1C3A556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17B9B5-D7C8-7C3C-4C08-1640F4B89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Zvuková izolácia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DE84BA6-18B4-17B8-591F-B1AD9C75F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Treba rozumne definovať</a:t>
            </a:r>
          </a:p>
          <a:p>
            <a:endParaRPr lang="sk-SK" dirty="0"/>
          </a:p>
          <a:p>
            <a:r>
              <a:rPr lang="sk-SK" dirty="0"/>
              <a:t>Percento intenzity na druhej strane, absolútna intenzita v miestnosti, pokles decibelov, absolútne decibely...?</a:t>
            </a:r>
          </a:p>
          <a:p>
            <a:endParaRPr lang="sk-SK" dirty="0"/>
          </a:p>
          <a:p>
            <a:r>
              <a:rPr lang="sk-SK" dirty="0"/>
              <a:t>Nedá sa spraviť objektívne, definíciu si treba obhájiť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EBD2668-A2AB-ECF2-4678-56D68FBD2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AA0A446-E903-D7CB-B662-0F4F0BA75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5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750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721037-E3E5-9663-FF77-E1A9BF5C5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Kde je druhá strana?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AD737CF-FCBD-C560-C5AE-4609D7427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Pri štrbine, za dverami, ďalej v miestnosti? Opäť treba obhájiť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C3E6CED-DFC2-302A-C07C-DDD837BB8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9217" y="2246811"/>
            <a:ext cx="5973491" cy="4119206"/>
          </a:xfrm>
          <a:prstGeom prst="rect">
            <a:avLst/>
          </a:prstGeom>
        </p:spPr>
      </p:pic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56C7230-A248-37D3-2292-BB80F951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7C86D91-C29E-1746-712D-F19FDB0E3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6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562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3B2C08-5AF8-0224-93DE-9B2F7A89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Zanedbateľne malá štrbina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5D75AED-C3C4-EBBB-78F2-9C5CCE0250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Typické dvere sú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</a:rPr>
                      <m:t>200 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×80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sk-SK" dirty="0"/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5D75AED-C3C4-EBBB-78F2-9C5CCE0250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19AA178-21B4-570B-8B39-73976FD45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2E08B98-66A1-87E9-2DDD-CCC44E04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7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968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C1EDD-0D61-C1DF-288B-F68FFE189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BEE0B4-F410-A48A-0271-7C52A8709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Zanedbateľne malá štrbina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70A87D75-1F20-69AF-ACFA-352645D5B9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Typické dvere sú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</a:rPr>
                      <m:t>200 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×80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sk-SK" dirty="0"/>
              </a:p>
              <a:p>
                <a:endParaRPr lang="sk-SK" dirty="0"/>
              </a:p>
              <a:p>
                <a:r>
                  <a:rPr lang="sk-SK" dirty="0"/>
                  <a:t>Je štrbina široká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en-US" dirty="0"/>
                  <a:t> </a:t>
                </a:r>
                <a:r>
                  <a:rPr lang="sk-SK" dirty="0"/>
                  <a:t>zanedbateľne malá? </a:t>
                </a:r>
              </a:p>
              <a:p>
                <a:endParaRPr lang="sk-SK" noProof="0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70A87D75-1F20-69AF-ACFA-352645D5B9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AF7C717-2200-E5D8-E2BC-CBD9C06CE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A82D204-32E5-EDA7-B2F0-63A12AD93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8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118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47524-86FA-CFEB-0F7C-69FF6804D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C93BFB-6F90-B8BD-4235-4ED7FC71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Zanedbateľne malá štrbina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932A335-F716-37F3-526B-E92932F3C3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Typické dvere sú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</a:rPr>
                      <m:t>200 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×80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sk-SK" dirty="0"/>
              </a:p>
              <a:p>
                <a:endParaRPr lang="sk-SK" dirty="0"/>
              </a:p>
              <a:p>
                <a:r>
                  <a:rPr lang="sk-SK" dirty="0"/>
                  <a:t>Je štrbina široká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en-US" dirty="0"/>
                  <a:t> </a:t>
                </a:r>
                <a:r>
                  <a:rPr lang="sk-SK" dirty="0"/>
                  <a:t>zanedbateľne malá? </a:t>
                </a:r>
              </a:p>
              <a:p>
                <a:endParaRPr lang="sk-SK" noProof="0" dirty="0"/>
              </a:p>
              <a:p>
                <a:r>
                  <a:rPr lang="sk-SK" noProof="0" dirty="0"/>
                  <a:t>Povedie k otvoru </a:t>
                </a:r>
                <a14:m>
                  <m:oMath xmlns:m="http://schemas.openxmlformats.org/officeDocument/2006/math">
                    <m:r>
                      <a:rPr lang="sk-SK" b="0" i="1" noProof="0" smtClean="0">
                        <a:latin typeface="Cambria Math" panose="02040503050406030204" pitchFamily="18" charset="0"/>
                      </a:rPr>
                      <m:t>24 </m:t>
                    </m:r>
                    <m:sSup>
                      <m:sSupPr>
                        <m:ctrlPr>
                          <a:rPr lang="en-US" b="0" i="0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noProof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US" b="0" i="0" noProof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sk-SK" b="0" i="1" noProof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noProof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×5 </m:t>
                    </m:r>
                    <m:r>
                      <m:rPr>
                        <m:sty m:val="p"/>
                      </m:rPr>
                      <a:rPr lang="en-US" b="0" i="0" noProof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sk-SK" dirty="0"/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932A335-F716-37F3-526B-E92932F3C3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94E453E-FD51-FBDF-73DF-5CBB532C4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03CD41A-E39D-8F5E-0E35-D69F75F49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9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789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4CEAA-F6A1-E31D-CF15-8DF75A652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F57F12-C5B9-05B0-210E-50EABAB47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Zanedbateľne malá štrbina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331D32C-7777-4EAC-B402-AFC8D19C13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Typické dvere sú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</a:rPr>
                      <m:t>200 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×80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sk-SK" dirty="0"/>
              </a:p>
              <a:p>
                <a:endParaRPr lang="sk-SK" dirty="0"/>
              </a:p>
              <a:p>
                <a:r>
                  <a:rPr lang="sk-SK" dirty="0"/>
                  <a:t>Je štrbina široká </a:t>
                </a:r>
                <a14:m>
                  <m:oMath xmlns:m="http://schemas.openxmlformats.org/officeDocument/2006/math">
                    <m:r>
                      <a:rPr lang="sk-SK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 panose="02040503050406030204" pitchFamily="18" charset="0"/>
                      </a:rPr>
                      <m:t>mm</m:t>
                    </m:r>
                  </m:oMath>
                </a14:m>
                <a:r>
                  <a:rPr lang="en-US" dirty="0"/>
                  <a:t> </a:t>
                </a:r>
                <a:r>
                  <a:rPr lang="sk-SK" dirty="0"/>
                  <a:t>zanedbateľne malá? </a:t>
                </a:r>
              </a:p>
              <a:p>
                <a:endParaRPr lang="sk-SK" noProof="0" dirty="0"/>
              </a:p>
              <a:p>
                <a:r>
                  <a:rPr lang="sk-SK" noProof="0" dirty="0"/>
                  <a:t>Povedie k otvoru </a:t>
                </a:r>
                <a14:m>
                  <m:oMath xmlns:m="http://schemas.openxmlformats.org/officeDocument/2006/math">
                    <m:r>
                      <a:rPr lang="sk-SK" b="0" i="1" noProof="0" smtClean="0">
                        <a:latin typeface="Cambria Math" panose="02040503050406030204" pitchFamily="18" charset="0"/>
                      </a:rPr>
                      <m:t>24 </m:t>
                    </m:r>
                    <m:sSup>
                      <m:sSupPr>
                        <m:ctrlPr>
                          <a:rPr lang="en-US" b="0" i="0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noProof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US" b="0" i="0" noProof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sk-SK" b="0" i="1" noProof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noProof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b="0" i="1" noProof="0" smtClean="0">
                        <a:latin typeface="Cambria Math" panose="02040503050406030204" pitchFamily="18" charset="0"/>
                      </a:rPr>
                      <m:t>×5 </m:t>
                    </m:r>
                    <m:r>
                      <m:rPr>
                        <m:sty m:val="p"/>
                      </m:rPr>
                      <a:rPr lang="en-US" b="0" i="0" noProof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sk-SK" dirty="0"/>
              </a:p>
              <a:p>
                <a:endParaRPr lang="sk-SK" dirty="0"/>
              </a:p>
              <a:p>
                <a:r>
                  <a:rPr lang="sk-SK" dirty="0"/>
                  <a:t>Je to porovnateľné s netesnosťami dverí? Opäť si treba obhájiť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331D32C-7777-4EAC-B402-AFC8D19C13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8EE66E8-53C1-64C6-7311-4E9F5390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03E9238B-7C9B-3346-34D0-A4506D3CF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10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555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38909B-D9CF-5C4A-D68F-BDD7B1FE9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E01CC54-5BB0-61DC-7059-4EFBE6554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Výkon prechádzajúci cez plochu je intenzita krát plocha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67E5056-CEEC-7166-A8C5-D98BF132B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571CF37-E14A-9123-5825-2578B5AF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11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813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B6D2-0E87-BD3C-41E8-DEC051182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A89435-2E0A-7FED-3448-FC6CB671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9DED1B-336D-B99B-59D1-7B16336B1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Výkon prechádzajúci cez plochu je intenzita krát plocha</a:t>
            </a:r>
          </a:p>
          <a:p>
            <a:endParaRPr lang="sk-SK" dirty="0"/>
          </a:p>
          <a:p>
            <a:r>
              <a:rPr lang="sk-SK" dirty="0"/>
              <a:t>Výkon sa zachováva (až na drobné straty)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F293A71-0F13-9D13-391D-87CC504BB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5C4DE23-F981-490E-87F1-47BC1B5F5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12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301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D69B2-1FE4-B769-F274-119870C51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4CEDE7-1D1B-586C-24FF-D107AA17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6C841AC-8567-148E-F54F-D2B0AA2CB1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Výkon prechádzajúci cez plochu je intenzita krát plocha</a:t>
                </a:r>
              </a:p>
              <a:p>
                <a:endParaRPr lang="sk-SK" dirty="0"/>
              </a:p>
              <a:p>
                <a:r>
                  <a:rPr lang="sk-SK" dirty="0"/>
                  <a:t>Výkon sa zachováva (až na drobné straty)</a:t>
                </a:r>
              </a:p>
              <a:p>
                <a:endParaRPr lang="sk-SK" dirty="0"/>
              </a:p>
              <a:p>
                <a:r>
                  <a:rPr lang="sk-SK" dirty="0"/>
                  <a:t>To znamená, že vieme definovať intenzitu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6C841AC-8567-148E-F54F-D2B0AA2CB1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56C6F51-DE24-3903-ADDF-5516A4456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5A351DA-FBE8-2380-9BBF-6D6F5D55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13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113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1DC863-1691-6656-01CF-5207F706D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8BA5A5E-09A9-8FB3-1B47-B2EEBD1DAE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Od bodového zdroja (napr. lusknutie prstami) sa šíri výkon po sférach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8BA5A5E-09A9-8FB3-1B47-B2EEBD1DAE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033B358-3A0C-EC4F-7487-1FB10B513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4E740B8-28A2-75A8-607C-9EA14DAE6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14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49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F8916E-B530-1F8C-F8EF-B9BD58A1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F588211-2787-18EC-92B1-FBF69315BF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Platí aj pre počiatočný výkon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lusknutie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sk-SK" dirty="0"/>
                  <a:t>a ľubovoľnú vzdialenosť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>
                              <a:latin typeface="Cambria Math" panose="02040503050406030204" pitchFamily="18" charset="0"/>
                            </a:rPr>
                            <m:t>lusknutie</m:t>
                          </m:r>
                        </m:sub>
                      </m:sSub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sk-SK">
                                  <a:latin typeface="Cambria Math" panose="02040503050406030204" pitchFamily="18" charset="0"/>
                                </a:rPr>
                                <m:t>lusknutie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F588211-2787-18EC-92B1-FBF69315BF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20BA266-889B-4AFD-98FA-75AD94869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5C2C573-18CB-872A-B2EF-8EEA38F70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15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06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BF525-745A-2AC6-8CE2-634D5E685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AE8A51-FEA3-D09D-4AD7-99905588C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B508FD42-2D36-FA5E-C39A-3E1462CD73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Platí aj pre počiatočný výkon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k-S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lusknutie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sk-SK" dirty="0"/>
                  <a:t>a ľubovoľnú vzdialenosť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>
                              <a:latin typeface="Cambria Math" panose="02040503050406030204" pitchFamily="18" charset="0"/>
                            </a:rPr>
                            <m:t>lusknutie</m:t>
                          </m:r>
                        </m:sub>
                      </m:sSub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sk-SK">
                                  <a:latin typeface="Cambria Math" panose="02040503050406030204" pitchFamily="18" charset="0"/>
                                </a:rPr>
                                <m:t>lusknutie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r>
                  <a:rPr lang="sk-SK" dirty="0" err="1"/>
                  <a:t>Gaussov</a:t>
                </a:r>
                <a:r>
                  <a:rPr lang="sk-SK" dirty="0"/>
                  <a:t> zákon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B508FD42-2D36-FA5E-C39A-3E1462CD73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CEDFC6C-CE76-F1A1-EABF-18032196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5A8F246-E80A-185D-FC67-868729BB3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16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376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1565D-C456-B9E7-B0F8-2A3791585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C64198-B6E4-5720-B8AC-B13A1862A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5679FE2-372B-7871-9A45-CE88C39B6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Od reproduktora viac-menej po časti sféry (zachováva sa priestorový uhol)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B3A0C45-A316-F257-DAD1-4E05832E0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1BA4063-A421-FF7B-7325-93FD764C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17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142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4C17B-92D5-26C8-8D1B-921AE8067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035B2F-26EA-1848-48C8-240E2EBF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E1164DA6-F823-6347-3BAC-90BDAA1691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sk-SK" dirty="0"/>
                  <a:t>Od reproduktora viac-menej po časti sféry (zachováva sa priestorový uhol)</a:t>
                </a:r>
              </a:p>
              <a:p>
                <a:endParaRPr lang="sk-SK" dirty="0"/>
              </a:p>
              <a:p>
                <a:r>
                  <a:rPr lang="sk-SK" dirty="0"/>
                  <a:t>Intenzita úmerná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sk-SK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sk-SK" dirty="0"/>
                  <a:t> - </a:t>
                </a:r>
                <a:r>
                  <a:rPr lang="sk-SK" dirty="0" err="1"/>
                  <a:t>Gaussov</a:t>
                </a:r>
                <a:r>
                  <a:rPr lang="sk-SK" dirty="0"/>
                  <a:t> zákon</a:t>
                </a:r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E1164DA6-F823-6347-3BAC-90BDAA1691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8C1D138-0DE5-CCAA-BC27-1A20E7E31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EEC774A6-E545-1A7B-6C37-ED20F345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18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602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CC2667-2622-F9F4-FFB6-CF70B4636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IV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7CC28BC-213B-9DFC-AB58-E53C28A651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sk-SK" dirty="0"/>
                  <a:t>Od reproduktora viac-menej po časti sféry (zachováva sa priestorový uhol)</a:t>
                </a:r>
              </a:p>
              <a:p>
                <a:endParaRPr lang="sk-SK" dirty="0"/>
              </a:p>
              <a:p>
                <a:r>
                  <a:rPr lang="sk-SK" dirty="0"/>
                  <a:t>Intenzita úmerná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sk-SK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sk-SK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sk-SK" dirty="0"/>
                  <a:t> - </a:t>
                </a:r>
                <a:r>
                  <a:rPr lang="sk-SK" dirty="0" err="1"/>
                  <a:t>Gaussov</a:t>
                </a:r>
                <a:r>
                  <a:rPr lang="sk-SK" dirty="0"/>
                  <a:t> zákon</a:t>
                </a:r>
              </a:p>
              <a:p>
                <a:endParaRPr lang="sk-SK" dirty="0"/>
              </a:p>
              <a:p>
                <a:r>
                  <a:rPr lang="sk-SK" dirty="0"/>
                  <a:t>Výkon dopadajúci na dvere bude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dvere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reproduktor</m:t>
                          </m:r>
                        </m:sub>
                      </m:sSub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sk-SK" b="0" i="0" smtClean="0">
                                  <a:latin typeface="Cambria Math" panose="02040503050406030204" pitchFamily="18" charset="0"/>
                                </a:rPr>
                                <m:t>dvere</m:t>
                              </m:r>
                            </m:sub>
                          </m:sSub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7CC28BC-213B-9DFC-AB58-E53C28A651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21DD9A3-8DBC-8FB9-5711-F234CDEC0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E2B6930-18CC-3C6E-860C-90C7BD99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19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304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A65207-822C-674B-6CD3-F7ABC08DA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4290691A-7C7C-8C5E-DCC1-6DE7AE43E5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sk-SK" dirty="0"/>
                  <a:t>Výkon dopadajúci na štrbinu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š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trbina</m:t>
                          </m:r>
                        </m:sub>
                      </m:sSub>
                      <m:r>
                        <a:rPr lang="sk-SK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>
                              <a:latin typeface="Cambria Math" panose="02040503050406030204" pitchFamily="18" charset="0"/>
                            </a:rPr>
                            <m:t>reproduktor</m:t>
                          </m:r>
                        </m:sub>
                      </m:sSub>
                      <m:f>
                        <m:f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sk-SK" b="0" i="0" smtClean="0">
                                  <a:latin typeface="Cambria Math" panose="02040503050406030204" pitchFamily="18" charset="0"/>
                                </a:rPr>
                                <m:t>š</m:t>
                              </m:r>
                              <m:r>
                                <m:rPr>
                                  <m:sty m:val="p"/>
                                </m:rPr>
                                <a:rPr lang="sk-SK" b="0" i="0" smtClean="0">
                                  <a:latin typeface="Cambria Math" panose="02040503050406030204" pitchFamily="18" charset="0"/>
                                </a:rPr>
                                <m:t>trbina</m:t>
                              </m:r>
                            </m:sub>
                          </m:sSub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>
                              <a:latin typeface="Cambria Math" panose="02040503050406030204" pitchFamily="18" charset="0"/>
                            </a:rPr>
                            <m:t>reproduktor</m:t>
                          </m:r>
                        </m:sub>
                      </m:sSub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𝐻𝑑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4290691A-7C7C-8C5E-DCC1-6DE7AE43E5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C2A78D6-084D-0E1D-A08B-25F1A79A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6081FC2-0AB1-7A10-1DF6-1539ECCEB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20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106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41982-1197-ED82-AECA-AC2B204C6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63DCC7-C9BA-50F3-1A9E-FC042751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E9C9F4C-A060-BDD0-DD4A-6F7FC24379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sk-SK" dirty="0"/>
                  <a:t>Výkon dopadajúci na štrbinu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š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trbina</m:t>
                          </m:r>
                        </m:sub>
                      </m:sSub>
                      <m:r>
                        <a:rPr lang="sk-SK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>
                              <a:latin typeface="Cambria Math" panose="02040503050406030204" pitchFamily="18" charset="0"/>
                            </a:rPr>
                            <m:t>reproduktor</m:t>
                          </m:r>
                        </m:sub>
                      </m:sSub>
                      <m:f>
                        <m:f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sk-SK" b="0" i="0" smtClean="0">
                                  <a:latin typeface="Cambria Math" panose="02040503050406030204" pitchFamily="18" charset="0"/>
                                </a:rPr>
                                <m:t>š</m:t>
                              </m:r>
                              <m:r>
                                <m:rPr>
                                  <m:sty m:val="p"/>
                                </m:rPr>
                                <a:rPr lang="sk-SK" b="0" i="0" smtClean="0">
                                  <a:latin typeface="Cambria Math" panose="02040503050406030204" pitchFamily="18" charset="0"/>
                                </a:rPr>
                                <m:t>trbina</m:t>
                              </m:r>
                            </m:sub>
                          </m:sSub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>
                              <a:latin typeface="Cambria Math" panose="02040503050406030204" pitchFamily="18" charset="0"/>
                            </a:rPr>
                            <m:t>reproduktor</m:t>
                          </m:r>
                        </m:sub>
                      </m:sSub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𝐻𝑑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sk-SK" dirty="0"/>
              </a:p>
              <a:p>
                <a:r>
                  <a:rPr lang="sk-SK" dirty="0"/>
                  <a:t>Zvuk sa bude šíriť za štrbinou znovu podľa </a:t>
                </a:r>
                <a:r>
                  <a:rPr lang="sk-SK" dirty="0" err="1"/>
                  <a:t>Gaussovho</a:t>
                </a:r>
                <a:r>
                  <a:rPr lang="sk-SK" dirty="0"/>
                  <a:t> zákona – ale plocha so zachovávajúcim sa výkonom bude valec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za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sk-SK">
                              <a:latin typeface="Cambria Math" panose="02040503050406030204" pitchFamily="18" charset="0"/>
                            </a:rPr>
                            <m:t>š</m:t>
                          </m:r>
                          <m:r>
                            <m:rPr>
                              <m:sty m:val="p"/>
                            </m:rPr>
                            <a:rPr lang="sk-SK">
                              <a:latin typeface="Cambria Math" panose="02040503050406030204" pitchFamily="18" charset="0"/>
                            </a:rPr>
                            <m:t>trbina</m:t>
                          </m:r>
                        </m:sub>
                      </m:sSub>
                      <m:f>
                        <m:fPr>
                          <m:ctrlPr>
                            <a:rPr lang="sk-S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k-SK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𝐻𝑅</m:t>
                          </m:r>
                        </m:den>
                      </m:f>
                    </m:oMath>
                  </m:oMathPara>
                </a14:m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E9C9F4C-A060-BDD0-DD4A-6F7FC24379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r="-179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784DAEC-ACED-367E-FA43-B4A61C782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847ECA4-16B9-88CB-A150-BFE3A71B2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21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907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5264AD-354A-DA1F-6A54-1AFE0BD8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VI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155F9DF-8F63-11F4-434A-BAA6DDB799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Výkon na senzor (mikrofón/ucho)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senzor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za</m:t>
                          </m:r>
                        </m:sub>
                      </m:sSub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senzor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š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trbina</m:t>
                          </m:r>
                        </m:sub>
                      </m:sSub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sk-SK" b="0" i="0" smtClean="0">
                                  <a:latin typeface="Cambria Math" panose="02040503050406030204" pitchFamily="18" charset="0"/>
                                </a:rPr>
                                <m:t>senzor</m:t>
                              </m:r>
                            </m:sub>
                          </m:sSub>
                        </m:num>
                        <m:den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𝐻𝑅</m:t>
                          </m:r>
                        </m:den>
                      </m:f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155F9DF-8F63-11F4-434A-BAA6DDB799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A83BA5B-9275-6C6A-20B2-6EF13189A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A612EF25-778C-79B0-18FC-9648CCB24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22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930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6EB23-5A80-B880-9EA4-BA1608261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A092CF-D4D4-23EA-63A3-80E55920A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Šírenie zvuku VI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B656F7FF-6560-432D-C1B1-31464C17F5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Výkon na senzor (mikrofón/ucho)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senzor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za</m:t>
                          </m:r>
                        </m:sub>
                      </m:sSub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senzor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š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trbina</m:t>
                          </m:r>
                        </m:sub>
                      </m:sSub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sk-SK" b="0" i="0" smtClean="0">
                                  <a:latin typeface="Cambria Math" panose="02040503050406030204" pitchFamily="18" charset="0"/>
                                </a:rPr>
                                <m:t>senzor</m:t>
                              </m:r>
                            </m:sub>
                          </m:sSub>
                        </m:num>
                        <m:den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𝐻𝑅</m:t>
                          </m:r>
                        </m:den>
                      </m:f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senzor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>
                              <a:latin typeface="Cambria Math" panose="02040503050406030204" pitchFamily="18" charset="0"/>
                            </a:rPr>
                            <m:t>reproduktor</m:t>
                          </m:r>
                        </m:sub>
                      </m:sSub>
                      <m:f>
                        <m:f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𝐻𝑑</m:t>
                          </m:r>
                        </m:num>
                        <m:den>
                          <m:r>
                            <a:rPr lang="en-US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e>
                            <m:sup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sk-S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k-SK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sk-SK">
                                  <a:latin typeface="Cambria Math" panose="02040503050406030204" pitchFamily="18" charset="0"/>
                                </a:rPr>
                                <m:t>senzor</m:t>
                              </m:r>
                            </m:sub>
                          </m:sSub>
                        </m:num>
                        <m:den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sk-SK" i="1">
                              <a:latin typeface="Cambria Math" panose="02040503050406030204" pitchFamily="18" charset="0"/>
                            </a:rPr>
                            <m:t>𝐻𝑅</m:t>
                          </m:r>
                        </m:den>
                      </m:f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r>
                  <a:rPr lang="sk-SK" dirty="0"/>
                  <a:t>Platí len relatívne blízko za štrbinou</a:t>
                </a:r>
              </a:p>
              <a:p>
                <a:pPr marL="0" indent="0">
                  <a:buNone/>
                </a:pPr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B656F7FF-6560-432D-C1B1-31464C17F5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14A7560-1D99-7A40-8F6C-2EAE2A185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F8D46F7-AFA9-BEAF-1BBD-21F21C7C6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23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23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C48EC-836D-F4DD-D21F-280B1AF9A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93CF23-B7EE-BF35-A8FD-8791BB019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ďalej s úlohou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5822B4E-4053-F6E6-C723-866CF094B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Overiť teóriu (zanedbalo sa pomerne veľa vecí)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953856D-1D32-B5BC-89DA-5B26C914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0953789-34F1-34D1-A3FD-2AAC2198C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24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918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B065A-2040-C6D7-50FE-91E7179A3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E72EA9-54F1-42EF-51DB-22463728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ďalej s úlohou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31F341-2399-636A-4330-8F6B4D261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Overiť teóriu (zanedbalo sa pomerne veľa vecí)</a:t>
            </a:r>
          </a:p>
          <a:p>
            <a:endParaRPr lang="sk-SK" dirty="0"/>
          </a:p>
          <a:p>
            <a:r>
              <a:rPr lang="sk-SK" dirty="0"/>
              <a:t>Zarátať priepustnosť dverí, ozvenu v miestnosti, odozvu mikrofónu...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D84A5AA-C1F5-4C64-9153-9907FEEB8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9B6B104-4F39-245C-C63B-D13C9BA3D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25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11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EEA60-4441-F004-659F-428D181F1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D76167-8B10-4794-CD4E-40AC842DE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ďalej s úlohou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70FE6E-108E-675D-DB27-DF5CD0E99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Overiť teóriu (zanedbalo sa pomerne veľa vecí)</a:t>
            </a:r>
          </a:p>
          <a:p>
            <a:endParaRPr lang="sk-SK" dirty="0"/>
          </a:p>
          <a:p>
            <a:r>
              <a:rPr lang="sk-SK" dirty="0"/>
              <a:t>Zarátať priepustnosť dverí, ozvenu v miestnosti, odozvu mikrofónu...</a:t>
            </a:r>
          </a:p>
          <a:p>
            <a:endParaRPr lang="sk-SK" dirty="0"/>
          </a:p>
          <a:p>
            <a:r>
              <a:rPr lang="sk-SK" dirty="0"/>
              <a:t>Zmerať rôzne konfigurácie zdroj – štrbina – mikrofón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AE34928-7188-B1D5-B97C-EC8BA2BFA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E66CCF9-AB43-96A0-CD38-66224764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26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292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846D88-6B82-9E30-5543-05BA322A2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ďalej s úlohou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DAA2D1-C820-0ED8-A804-236D1593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Overiť teóriu (zanedbalo sa pomerne veľa vecí)</a:t>
            </a:r>
          </a:p>
          <a:p>
            <a:endParaRPr lang="sk-SK" dirty="0"/>
          </a:p>
          <a:p>
            <a:r>
              <a:rPr lang="sk-SK" dirty="0"/>
              <a:t>Zarátať priepustnosť dverí, ozvenu v miestnosti, odozvu mikrofónu...</a:t>
            </a:r>
          </a:p>
          <a:p>
            <a:endParaRPr lang="sk-SK" dirty="0"/>
          </a:p>
          <a:p>
            <a:r>
              <a:rPr lang="sk-SK" dirty="0"/>
              <a:t>Zmerať rôzne konfigurácie zdroj – štrbina – mikrofón</a:t>
            </a:r>
          </a:p>
          <a:p>
            <a:endParaRPr lang="sk-SK" dirty="0"/>
          </a:p>
          <a:p>
            <a:r>
              <a:rPr lang="sk-SK" dirty="0"/>
              <a:t>Porovnať dlhú, úzku štrbinu s rovnako veľkou, ale kruhovou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676F771-2D80-0F94-3A07-7BA84B0A2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AB2B4198-34EF-5E7C-9546-B882A8A3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9F13-6E65-4C29-B78D-02083F23D7B8}" type="slidenum">
              <a:rPr lang="sk-SK" sz="1600" smtClean="0">
                <a:solidFill>
                  <a:schemeClr val="tx1"/>
                </a:solidFill>
              </a:rPr>
              <a:t>27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17184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977</Words>
  <Application>Microsoft Office PowerPoint</Application>
  <PresentationFormat>Širokouhlá</PresentationFormat>
  <Paragraphs>184</Paragraphs>
  <Slides>27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Cambria Math</vt:lpstr>
      <vt:lpstr>Motív Office</vt:lpstr>
      <vt:lpstr>11 - Zvuková izolácia</vt:lpstr>
      <vt:lpstr>Zadanie</vt:lpstr>
      <vt:lpstr>Zvuková izolácia</vt:lpstr>
      <vt:lpstr>Zvuková izolácia</vt:lpstr>
      <vt:lpstr>Zvuková izolácia</vt:lpstr>
      <vt:lpstr>Kde je druhá strana?</vt:lpstr>
      <vt:lpstr>Zanedbateľne malá štrbina</vt:lpstr>
      <vt:lpstr>Zanedbateľne malá štrbina</vt:lpstr>
      <vt:lpstr>Zanedbateľne malá štrbina</vt:lpstr>
      <vt:lpstr>Zanedbateľne malá štrbina</vt:lpstr>
      <vt:lpstr>Šírenie zvuku I</vt:lpstr>
      <vt:lpstr>Šírenie zvuku I</vt:lpstr>
      <vt:lpstr>Šírenie zvuku I</vt:lpstr>
      <vt:lpstr>Šírenie zvuku II</vt:lpstr>
      <vt:lpstr>Šírenie zvuku III</vt:lpstr>
      <vt:lpstr>Šírenie zvuku III</vt:lpstr>
      <vt:lpstr>Šírenie zvuku IV</vt:lpstr>
      <vt:lpstr>Šírenie zvuku IV</vt:lpstr>
      <vt:lpstr>Šírenie zvuku IV</vt:lpstr>
      <vt:lpstr>Šírenie zvuku V</vt:lpstr>
      <vt:lpstr>Šírenie zvuku V</vt:lpstr>
      <vt:lpstr>Šírenie zvuku VI</vt:lpstr>
      <vt:lpstr>Šírenie zvuku VI</vt:lpstr>
      <vt:lpstr>Čo ďalej s úlohou</vt:lpstr>
      <vt:lpstr>Čo ďalej s úlohou</vt:lpstr>
      <vt:lpstr>Čo ďalej s úlohou</vt:lpstr>
      <vt:lpstr>Čo ďalej s úlohou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Šturc Michal</dc:creator>
  <cp:lastModifiedBy>Šturc Michal</cp:lastModifiedBy>
  <cp:revision>31</cp:revision>
  <dcterms:created xsi:type="dcterms:W3CDTF">2026-10-12T16:48:39Z</dcterms:created>
  <dcterms:modified xsi:type="dcterms:W3CDTF">2026-10-12T19:02:32Z</dcterms:modified>
</cp:coreProperties>
</file>